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7" r:id="rId4"/>
    <p:sldId id="266" r:id="rId5"/>
    <p:sldId id="277" r:id="rId6"/>
    <p:sldId id="278" r:id="rId7"/>
    <p:sldId id="279" r:id="rId8"/>
    <p:sldId id="268" r:id="rId9"/>
    <p:sldId id="269" r:id="rId10"/>
    <p:sldId id="270" r:id="rId11"/>
    <p:sldId id="271" r:id="rId12"/>
    <p:sldId id="260" r:id="rId13"/>
    <p:sldId id="276" r:id="rId14"/>
    <p:sldId id="261" r:id="rId15"/>
    <p:sldId id="262" r:id="rId16"/>
    <p:sldId id="274" r:id="rId17"/>
    <p:sldId id="263" r:id="rId18"/>
    <p:sldId id="280" r:id="rId19"/>
    <p:sldId id="281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Lalique" panose="00000400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iner Hand ITC" panose="03070502030502020203" pitchFamily="66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6020-5784-46A8-8DAA-21006F922563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B9BD9-8D17-4BE6-98C4-59955CD0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1767840"/>
            <a:ext cx="778764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96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96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pic>
        <p:nvPicPr>
          <p:cNvPr id="8" name="Picture 3" descr="C:\Users\Ken\AppData\Local\Microsoft\Windows\Temporary Internet Files\Content.IE5\T5T34V6U\MC900433863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2" t="2727" r="-2272" b="-2727"/>
          <a:stretch/>
        </p:blipFill>
        <p:spPr bwMode="auto">
          <a:xfrm>
            <a:off x="104467" y="5631426"/>
            <a:ext cx="1219200" cy="1219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5"/>
          <p:cNvGrpSpPr>
            <a:grpSpLocks noChangeAspect="1"/>
          </p:cNvGrpSpPr>
          <p:nvPr/>
        </p:nvGrpSpPr>
        <p:grpSpPr bwMode="auto">
          <a:xfrm>
            <a:off x="228600" y="4495800"/>
            <a:ext cx="990600" cy="1141772"/>
            <a:chOff x="2074" y="1231"/>
            <a:chExt cx="1612" cy="1858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996600"/>
                </a:solidFill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07" y="1625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365" y="138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82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82C00"/>
                </a:solidFill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49144" y="4642669"/>
            <a:ext cx="6547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  <a:latin typeface="Lalique" panose="00000400000000000000" pitchFamily="2" charset="0"/>
              </a:rPr>
              <a:t>A CD of this message will be available (free of charge) immediately following today's message</a:t>
            </a:r>
          </a:p>
          <a:p>
            <a:endParaRPr lang="en-US" sz="2400" b="1" dirty="0" smtClean="0">
              <a:effectLst>
                <a:outerShdw blurRad="50800" dist="76200" dir="2700000" algn="tl" rotWithShape="0">
                  <a:schemeClr val="bg1">
                    <a:alpha val="40000"/>
                  </a:schemeClr>
                </a:outerShdw>
              </a:effectLst>
              <a:latin typeface="Viner Hand ITC" pitchFamily="66" charset="0"/>
            </a:endParaRPr>
          </a:p>
          <a:p>
            <a:r>
              <a:rPr lang="en-US" sz="2400" b="1" dirty="0" smtClean="0"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  <a:latin typeface="Lalique" panose="00000400000000000000" pitchFamily="2" charset="0"/>
              </a:rPr>
              <a:t>This message will be available via podcast later this week at calvaryokc.com</a:t>
            </a:r>
            <a:endParaRPr lang="en-US" sz="2400" b="1" dirty="0">
              <a:effectLst>
                <a:outerShdw blurRad="50800" dist="76200" dir="2700000" algn="tl" rotWithShape="0">
                  <a:schemeClr val="bg1">
                    <a:alpha val="40000"/>
                  </a:schemeClr>
                </a:outerShdw>
              </a:effectLst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1580"/>
            <a:ext cx="11292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1 Pet. 4:12-13 ~ </a:t>
            </a: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12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Beloved, do not think it strange concerning the fiery trial which is to try you, as though some strange thing happened to you; </a:t>
            </a:r>
            <a:r>
              <a:rPr lang="en-US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13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but rejoice to the extent that you partake of Christ’s sufferings, that when His glory is revealed, you may also be glad with exceeding joy.</a:t>
            </a:r>
          </a:p>
        </p:txBody>
      </p:sp>
    </p:spTree>
    <p:extLst>
      <p:ext uri="{BB962C8B-B14F-4D97-AF65-F5344CB8AC3E}">
        <p14:creationId xmlns:p14="http://schemas.microsoft.com/office/powerpoint/2010/main" val="4920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" y="1245870"/>
            <a:ext cx="1129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Charles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(1630-1685)~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"Your blindness is a judgment from God for the part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ou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took against my father"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90" y="2369820"/>
            <a:ext cx="11292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John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Milton (1608-1674)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~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"If I have lost my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sight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through God’s judgment, what can you say of your father who lost his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head?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030980"/>
            <a:ext cx="1129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"It is not miserable to be blind; it is miserable to be incapable of enduring blindness." </a:t>
            </a:r>
          </a:p>
        </p:txBody>
      </p:sp>
    </p:spTree>
    <p:extLst>
      <p:ext uri="{BB962C8B-B14F-4D97-AF65-F5344CB8AC3E}">
        <p14:creationId xmlns:p14="http://schemas.microsoft.com/office/powerpoint/2010/main" val="33019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" y="1245870"/>
            <a:ext cx="11292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Malcolm </a:t>
            </a:r>
            <a:r>
              <a:rPr lang="en-US" sz="35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Muggeridge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(1903-1990) ~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"Supposing you eliminated suffering, what a dreadful place the world would be! I would almost rather eliminate happiness. The world would be the most ghastly place because everything that corrects the tendency of this unspeakable little creature, man, to feel over-important and over-pleased with himself would disappear. He's bad enough now, but he would be absolutely intolerable if he never suffered. However, we needn't fear that." </a:t>
            </a:r>
          </a:p>
        </p:txBody>
      </p:sp>
    </p:spTree>
    <p:extLst>
      <p:ext uri="{BB962C8B-B14F-4D97-AF65-F5344CB8AC3E}">
        <p14:creationId xmlns:p14="http://schemas.microsoft.com/office/powerpoint/2010/main" val="27293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" y="1245870"/>
            <a:ext cx="11292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Job 40:1-6 (NLT) ~ </a:t>
            </a:r>
            <a:r>
              <a:rPr lang="en-US" sz="3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1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Then the LORD said to Job, </a:t>
            </a:r>
            <a:r>
              <a:rPr lang="en-US" sz="3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2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"Do you still want to argue with the Almighty?  You are God’s critic, but do you have the answers?" </a:t>
            </a:r>
            <a:r>
              <a:rPr lang="en-US" sz="3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3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Then Job replied to the LORD, </a:t>
            </a:r>
            <a:r>
              <a:rPr lang="en-US" sz="3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4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"I am nothing — how could I ever find the answers?  I will cover my mouth with my hand. </a:t>
            </a:r>
            <a:r>
              <a:rPr lang="en-US" sz="3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5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I have said too much already.  I have nothing more to say."</a:t>
            </a:r>
          </a:p>
          <a:p>
            <a:r>
              <a:rPr lang="en-US" sz="3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6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Then the LORD answered Job from the whirlwind: </a:t>
            </a:r>
            <a:r>
              <a:rPr lang="en-US" sz="35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7 </a:t>
            </a:r>
            <a:r>
              <a:rPr lang="en-US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"Brace yourself like a man, because I have some questions for you, and you must answer them."</a:t>
            </a:r>
          </a:p>
        </p:txBody>
      </p:sp>
    </p:spTree>
    <p:extLst>
      <p:ext uri="{BB962C8B-B14F-4D97-AF65-F5344CB8AC3E}">
        <p14:creationId xmlns:p14="http://schemas.microsoft.com/office/powerpoint/2010/main" val="14672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" y="1245870"/>
            <a:ext cx="11292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Matthew 7:24–27 ~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24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Therefore whoever hears these sayings of Mine, and does them, I will liken him to a wise man who built his house on the rock: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25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and the rain descended, the floods came, and the winds blew and beat on that house; and it did not fall, for it was founded on the rock. </a:t>
            </a:r>
          </a:p>
          <a:p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26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But everyone who hears these sayings of Mine, and does not do them, will be like a foolish man who built his house on the sand: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27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and the rain descended, the floods came, and the winds blew and beat on that house; and it fell. And great was its fall. </a:t>
            </a:r>
          </a:p>
        </p:txBody>
      </p:sp>
    </p:spTree>
    <p:extLst>
      <p:ext uri="{BB962C8B-B14F-4D97-AF65-F5344CB8AC3E}">
        <p14:creationId xmlns:p14="http://schemas.microsoft.com/office/powerpoint/2010/main" val="25344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" y="1245870"/>
            <a:ext cx="1129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alique" panose="00000400000000000000" pitchFamily="2" charset="0"/>
              </a:rPr>
              <a:t>2Co 12: 9 ~ </a:t>
            </a:r>
            <a:r>
              <a:rPr lang="en-US" sz="3600" dirty="0">
                <a:solidFill>
                  <a:srgbClr val="FFFF00"/>
                </a:solidFill>
                <a:latin typeface="Lalique" panose="00000400000000000000" pitchFamily="2" charset="0"/>
              </a:rPr>
              <a:t>"My grace is sufficient for you, for My strength is made perfect in weakness.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alique" panose="00000400000000000000" pitchFamily="2" charset="0"/>
              </a:rPr>
              <a:t>" </a:t>
            </a:r>
            <a:endParaRPr lang="en-US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lique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" y="2461260"/>
            <a:ext cx="1129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lique" panose="00000400000000000000" pitchFamily="2" charset="0"/>
              </a:rPr>
              <a:t>Psa_65:6 ~ </a:t>
            </a:r>
            <a:r>
              <a:rPr lang="en-US" sz="3600" dirty="0">
                <a:solidFill>
                  <a:srgbClr val="FFFF00"/>
                </a:solidFill>
                <a:latin typeface="Lalique" panose="00000400000000000000" pitchFamily="2" charset="0"/>
              </a:rPr>
              <a:t>Who established the mountains by Your strength, … clothed with power;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lique" panose="00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830" y="3573780"/>
            <a:ext cx="1129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alique" panose="00000400000000000000" pitchFamily="2" charset="0"/>
              </a:rPr>
              <a:t>Col. 1:17</a:t>
            </a:r>
            <a:r>
              <a:rPr lang="en-US" sz="3600" dirty="0">
                <a:solidFill>
                  <a:schemeClr val="bg1"/>
                </a:solidFill>
                <a:latin typeface="Lalique" panose="00000400000000000000" pitchFamily="2" charset="0"/>
              </a:rPr>
              <a:t> ~ </a:t>
            </a:r>
            <a:r>
              <a:rPr lang="en-US" sz="3600" dirty="0">
                <a:solidFill>
                  <a:srgbClr val="FFFF00"/>
                </a:solidFill>
                <a:latin typeface="Lalique" panose="00000400000000000000" pitchFamily="2" charset="0"/>
              </a:rPr>
              <a:t>And He is before all things, and in Him all things consist.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1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1580"/>
            <a:ext cx="11292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James 1:2-8 ~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My brethren, count it all joy when you fall into various trials, 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knowing that the testing of your faith produces patience. 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4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But let patience have its perfect work, that you may be perfect and complete, lacking nothing.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5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If any of you lacks wisdom, let him ask of God, who gives to all liberally and without reproach, and it will be given to him.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6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But let him ask in faith, with no doubting, for he who doubts is like a wave of the sea driven and tossed by the wind.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7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For let not that man suppose that he will receive anything from the Lord;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8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he is a double-minded man, unstable in all his ways.</a:t>
            </a:r>
          </a:p>
        </p:txBody>
      </p:sp>
    </p:spTree>
    <p:extLst>
      <p:ext uri="{BB962C8B-B14F-4D97-AF65-F5344CB8AC3E}">
        <p14:creationId xmlns:p14="http://schemas.microsoft.com/office/powerpoint/2010/main" val="2813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1580"/>
            <a:ext cx="11292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John 16:33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These things I have spoken to you, that in Me you may have peace. In the world you will have tribulation; but be of good cheer, I have overcome the world.</a:t>
            </a:r>
          </a:p>
        </p:txBody>
      </p:sp>
    </p:spTree>
    <p:extLst>
      <p:ext uri="{BB962C8B-B14F-4D97-AF65-F5344CB8AC3E}">
        <p14:creationId xmlns:p14="http://schemas.microsoft.com/office/powerpoint/2010/main" val="31453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0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1580"/>
            <a:ext cx="11292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lique" panose="00000400000000000000" pitchFamily="2" charset="0"/>
              </a:rPr>
              <a:t>Rom. 8:28 ~ </a:t>
            </a:r>
            <a:r>
              <a:rPr lang="en-US" sz="3600" dirty="0">
                <a:solidFill>
                  <a:srgbClr val="FFFF00"/>
                </a:solidFill>
                <a:latin typeface="Lalique" panose="00000400000000000000" pitchFamily="2" charset="0"/>
              </a:rPr>
              <a:t>And we know that all things work together for good to those who love God, to those who are the called according to </a:t>
            </a:r>
            <a:r>
              <a:rPr lang="en-US" sz="3600" i="1" dirty="0">
                <a:solidFill>
                  <a:srgbClr val="FFFF00"/>
                </a:solidFill>
                <a:latin typeface="Lalique" panose="00000400000000000000" pitchFamily="2" charset="0"/>
              </a:rPr>
              <a:t>His</a:t>
            </a:r>
            <a:r>
              <a:rPr lang="en-US" sz="3600" dirty="0">
                <a:solidFill>
                  <a:srgbClr val="FFFF00"/>
                </a:solidFill>
                <a:latin typeface="Lalique" panose="00000400000000000000" pitchFamily="2" charset="0"/>
              </a:rPr>
              <a:t> purpose.</a:t>
            </a:r>
          </a:p>
        </p:txBody>
      </p:sp>
    </p:spTree>
    <p:extLst>
      <p:ext uri="{BB962C8B-B14F-4D97-AF65-F5344CB8AC3E}">
        <p14:creationId xmlns:p14="http://schemas.microsoft.com/office/powerpoint/2010/main" val="317287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6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11580"/>
            <a:ext cx="11292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Luke 13:1–5 ~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There were present at that season some who told Him about the Galileans whose blood Pilate had mingled with their sacrifices.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And Jesus answered and said to them, “Do you suppose that these Galileans were worse sinners than all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other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Galileans, because they suffered such things?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I tell you, no; but unless you repent you will all likewise perish.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4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Or those eighteen on whom the tower in Siloam fell and killed them, do you think that they were worse sinners than all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other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men who dwelt in Jerusalem? 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lique" panose="00000400000000000000" pitchFamily="2" charset="0"/>
              </a:rPr>
              <a:t> I tell you, no; but unless you repent you will all likewise perish.”</a:t>
            </a:r>
          </a:p>
        </p:txBody>
      </p:sp>
    </p:spTree>
    <p:extLst>
      <p:ext uri="{BB962C8B-B14F-4D97-AF65-F5344CB8AC3E}">
        <p14:creationId xmlns:p14="http://schemas.microsoft.com/office/powerpoint/2010/main" val="15619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9622303" y="5637252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8F8F8">
                <a:alpha val="4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7178" y="76200"/>
            <a:ext cx="94230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0" h="381000" prst="slope"/>
            </a:sp3d>
          </a:bodyPr>
          <a:lstStyle/>
          <a:p>
            <a:pPr algn="ctr"/>
            <a:r>
              <a:rPr lang="en-US" sz="6000" b="1" dirty="0" smtClean="0">
                <a:solidFill>
                  <a:srgbClr val="777777"/>
                </a:solidFill>
                <a:latin typeface="Lalique" panose="00000400000000000000" pitchFamily="2" charset="0"/>
              </a:rPr>
              <a:t>Finding God in the Storm</a:t>
            </a:r>
            <a:endParaRPr lang="en-US" sz="6000" b="1" dirty="0">
              <a:solidFill>
                <a:srgbClr val="777777"/>
              </a:solidFill>
              <a:latin typeface="Lal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854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Lalique</vt:lpstr>
      <vt:lpstr>Calibri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19</cp:revision>
  <dcterms:created xsi:type="dcterms:W3CDTF">2013-05-23T13:09:34Z</dcterms:created>
  <dcterms:modified xsi:type="dcterms:W3CDTF">2013-05-26T11:59:34Z</dcterms:modified>
</cp:coreProperties>
</file>